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3"/>
  </p:notesMasterIdLst>
  <p:sldIdLst>
    <p:sldId id="275" r:id="rId2"/>
    <p:sldId id="257" r:id="rId3"/>
    <p:sldId id="277" r:id="rId4"/>
    <p:sldId id="258" r:id="rId5"/>
    <p:sldId id="278" r:id="rId6"/>
    <p:sldId id="259" r:id="rId7"/>
    <p:sldId id="274" r:id="rId8"/>
    <p:sldId id="260" r:id="rId9"/>
    <p:sldId id="279" r:id="rId10"/>
    <p:sldId id="262" r:id="rId11"/>
    <p:sldId id="281" r:id="rId12"/>
    <p:sldId id="282" r:id="rId13"/>
    <p:sldId id="287" r:id="rId14"/>
    <p:sldId id="286" r:id="rId15"/>
    <p:sldId id="280" r:id="rId16"/>
    <p:sldId id="268" r:id="rId17"/>
    <p:sldId id="272" r:id="rId18"/>
    <p:sldId id="273" r:id="rId19"/>
    <p:sldId id="276" r:id="rId20"/>
    <p:sldId id="270"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2845D-F2DD-4968-B25D-10B2E618C0A3}" type="datetimeFigureOut">
              <a:rPr lang="en-GB" smtClean="0"/>
              <a:t>04/12/2020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197B7-6141-4FFF-96A6-0674AA1E7A2C}" type="slidenum">
              <a:rPr lang="en-GB" smtClean="0"/>
              <a:t>‹#›</a:t>
            </a:fld>
            <a:endParaRPr lang="en-GB"/>
          </a:p>
        </p:txBody>
      </p:sp>
    </p:spTree>
    <p:extLst>
      <p:ext uri="{BB962C8B-B14F-4D97-AF65-F5344CB8AC3E}">
        <p14:creationId xmlns:p14="http://schemas.microsoft.com/office/powerpoint/2010/main" val="355858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https://ukhosted62.renlearn.co.uk/1892677/default.aspx   If they can’t find it</a:t>
            </a:r>
          </a:p>
        </p:txBody>
      </p:sp>
      <p:sp>
        <p:nvSpPr>
          <p:cNvPr id="4" name="Slide Number Placeholder 3"/>
          <p:cNvSpPr>
            <a:spLocks noGrp="1"/>
          </p:cNvSpPr>
          <p:nvPr>
            <p:ph type="sldNum" sz="quarter" idx="10"/>
          </p:nvPr>
        </p:nvSpPr>
        <p:spPr/>
        <p:txBody>
          <a:bodyPr/>
          <a:lstStyle/>
          <a:p>
            <a:fld id="{382F9ABE-8109-4CCB-9A9D-5E168FA7A917}" type="slidenum">
              <a:rPr lang="en-GB" smtClean="0"/>
              <a:t>4</a:t>
            </a:fld>
            <a:endParaRPr lang="en-GB"/>
          </a:p>
        </p:txBody>
      </p:sp>
    </p:spTree>
    <p:extLst>
      <p:ext uri="{BB962C8B-B14F-4D97-AF65-F5344CB8AC3E}">
        <p14:creationId xmlns:p14="http://schemas.microsoft.com/office/powerpoint/2010/main" val="376231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https://ukhosted62.renlearn.co.uk/1892677/default.aspx   If they can’t find it</a:t>
            </a:r>
          </a:p>
        </p:txBody>
      </p:sp>
      <p:sp>
        <p:nvSpPr>
          <p:cNvPr id="4" name="Slide Number Placeholder 3"/>
          <p:cNvSpPr>
            <a:spLocks noGrp="1"/>
          </p:cNvSpPr>
          <p:nvPr>
            <p:ph type="sldNum" sz="quarter" idx="10"/>
          </p:nvPr>
        </p:nvSpPr>
        <p:spPr/>
        <p:txBody>
          <a:bodyPr/>
          <a:lstStyle/>
          <a:p>
            <a:fld id="{382F9ABE-8109-4CCB-9A9D-5E168FA7A917}" type="slidenum">
              <a:rPr lang="en-GB" smtClean="0"/>
              <a:t>5</a:t>
            </a:fld>
            <a:endParaRPr lang="en-GB"/>
          </a:p>
        </p:txBody>
      </p:sp>
    </p:spTree>
    <p:extLst>
      <p:ext uri="{BB962C8B-B14F-4D97-AF65-F5344CB8AC3E}">
        <p14:creationId xmlns:p14="http://schemas.microsoft.com/office/powerpoint/2010/main" val="376231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156E58-461C-4FC5-BAE9-300D705DF3EC}"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56E58-461C-4FC5-BAE9-300D705DF3EC}"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156E58-461C-4FC5-BAE9-300D705DF3EC}"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156E58-461C-4FC5-BAE9-300D705DF3EC}"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56E58-461C-4FC5-BAE9-300D705DF3EC}"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156E58-461C-4FC5-BAE9-300D705DF3EC}"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156E58-461C-4FC5-BAE9-300D705DF3EC}" type="datetimeFigureOut">
              <a:rPr lang="en-GB" smtClean="0"/>
              <a:t>04/12/2020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C5D2D5-29AE-44E2-8C62-179DFDCEB23C}"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156E58-461C-4FC5-BAE9-300D705DF3EC}" type="datetimeFigureOut">
              <a:rPr lang="en-GB" smtClean="0"/>
              <a:t>04/12/2020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C5D2D5-29AE-44E2-8C62-179DFDCEB2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56E58-461C-4FC5-BAE9-300D705DF3EC}" type="datetimeFigureOut">
              <a:rPr lang="en-GB" smtClean="0"/>
              <a:t>04/12/2020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C5D2D5-29AE-44E2-8C62-179DFDCEB2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56E58-461C-4FC5-BAE9-300D705DF3EC}"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56E58-461C-4FC5-BAE9-300D705DF3EC}"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B156E58-461C-4FC5-BAE9-300D705DF3EC}" type="datetimeFigureOut">
              <a:rPr lang="en-GB" smtClean="0"/>
              <a:t>04/12/2020</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4C5D2D5-29AE-44E2-8C62-179DFDCEB23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hyperlink" Target="https://www.google.co.uk/url?sa=i&amp;rct=j&amp;q=&amp;esrc=s&amp;source=images&amp;cd=&amp;cad=rja&amp;uact=8&amp;ved=2ahUKEwi95bSM5rPdAhUMT8AKHUTLCmAQjRx6BAgBEAU&amp;url=https://www.amazon.co.uk/Barking-Bagels-Michael-Rosen/dp/178344505X&amp;psig=AOvVaw33pxeRE7BFmIsQniYSwdPP&amp;ust=1536784383136007" TargetMode="External"/><Relationship Id="rId12" Type="http://schemas.openxmlformats.org/officeDocument/2006/relationships/hyperlink" Target="https://www.google.co.uk/url?sa=i&amp;rct=j&amp;q=&amp;esrc=s&amp;source=images&amp;cd=&amp;cad=rja&amp;uact=8&amp;ved=2ahUKEwimy4Sx5rPdAhWJecAKHdIbCoIQjRx6BAgBEAU&amp;url=https://www.amazon.co.uk/Harry-Potter-Goblet-Fire-Book/dp/074754624X&amp;psig=AOvVaw0KkhPI15jGSySi-dRj-FKO&amp;ust=1536784459788863"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4.png"/><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hyperlink" Target="https://www.google.co.uk/url?sa=i&amp;rct=j&amp;q=&amp;esrc=s&amp;source=images&amp;cd=&amp;cad=rja&amp;uact=8&amp;ved=2ahUKEwi23aah5rPdAhUlKsAKHRz2A5kQjRx6BAgBEAU&amp;url=https://www.goodreads.com/book/show/7124538-air-raid&amp;psig=AOvVaw2dcSJQWpkg12ohNqc-RRLs&amp;ust=1536784424365545" TargetMode="External"/><Relationship Id="rId4" Type="http://schemas.openxmlformats.org/officeDocument/2006/relationships/image" Target="../media/image12.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hyperlink" Target="http://www.arbookfind.co.uk/" TargetMode="Externa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hyperlink" Target="https://www.youtube.com/watch?v=Orb6xXPPBKo"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45_zF6rPdAhVMIcAKHWoAB4kQjRx6BAgBEAU&amp;url=https://www.literacyshedblog.com/blog/reading-it-is-more-than-just-books&amp;psig=AOvVaw0v5Rlsf408EEUuG1-YIXD0&amp;ust=1536785577234632" TargetMode="Externa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4.gif"/><Relationship Id="rId5" Type="http://schemas.openxmlformats.org/officeDocument/2006/relationships/hyperlink" Target="http://www.google.co.uk/url?sa=i&amp;rct=j&amp;q=&amp;esrc=s&amp;source=images&amp;cd=&amp;cad=rja&amp;uact=8&amp;ved=2ahUKEwj2jPrn7rPdAhVKBsAKHYuWDHsQjRx6BAgBEAU&amp;url=http://www.lifelongreading.com/offer/&amp;psig=AOvVaw2u_ED_aeWSxBhEToU9Ee_P&amp;ust=1536786692023798"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google.co.uk/url?sa=i&amp;rct=j&amp;q=&amp;esrc=s&amp;source=images&amp;cd=&amp;cad=rja&amp;uact=8&amp;ved=2ahUKEwjVxuif77PdAhWlCsAKHRH7DtMQjRx6BAgBEAU&amp;url=http://mrsvickersread180.weebly.com/quotes.html&amp;psig=AOvVaw1WeTw573pSAFXasnPW3cGP&amp;ust=1536786779753409" TargetMode="External"/><Relationship Id="rId7" Type="http://schemas.openxmlformats.org/officeDocument/2006/relationships/hyperlink" Target="https://www.google.co.uk/url?sa=i&amp;rct=j&amp;q=&amp;esrc=s&amp;source=images&amp;cd=&amp;cad=rja&amp;uact=8&amp;ved=2ahUKEwjU58TB77PdAhVLL8AKHa6hBpIQjRx6BAgBEAU&amp;url=https://www.pinterest.ie/pin/409757266076895775/&amp;psig=AOvVaw1WeTw573pSAFXasnPW3cGP&amp;ust=1536786779753409" TargetMode="Externa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6.jpeg"/><Relationship Id="rId5" Type="http://schemas.openxmlformats.org/officeDocument/2006/relationships/hyperlink" Target="http://www.google.co.uk/url?sa=i&amp;rct=j&amp;q=&amp;esrc=s&amp;source=images&amp;cd=&amp;cad=rja&amp;uact=8&amp;ved=2ahUKEwj8qu2s77PdAhVGfMAKHS4FA2sQjRx6BAgBEAU&amp;url=http://inkspirationalmessages.com/tag/reading-quotations/&amp;psig=AOvVaw1WeTw573pSAFXasnPW3cGP&amp;ust=1536786779753409" TargetMode="External"/><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https://www.google.co.uk/url?sa=i&amp;rct=j&amp;q=&amp;esrc=s&amp;source=images&amp;cd=&amp;cad=rja&amp;uact=8&amp;ved=2ahUKEwjCj_r-77PdAhUrB8AKHQV_Cy4QjRx6BAgBEAU&amp;url=https://cupofteawiththatbookplease.com/2018/07/03/quote-of-the-day-july-3-2018/&amp;psig=AOvVaw1WeTw573pSAFXasnPW3cGP&amp;ust=153678677975340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Un6Li3rPdAhUBrxoKHaLMDYwQjRx6BAgBEAU&amp;url=https://www.redbubble.com/shop/importance%2Bof%2Breading%2Bposters&amp;psig=AOvVaw1o010X2TCim-nXi42T2aEt&amp;ust=1536782379341479"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33" y="2636912"/>
            <a:ext cx="8773780" cy="2234679"/>
          </a:xfrm>
        </p:spPr>
        <p:txBody>
          <a:bodyPr>
            <a:normAutofit fontScale="90000"/>
          </a:bodyPr>
          <a:lstStyle/>
          <a:p>
            <a:pPr marL="182880" indent="0">
              <a:buNone/>
            </a:pPr>
            <a:r>
              <a:rPr lang="en-GB" sz="7200" dirty="0"/>
              <a:t>Accelerated Reader: A Guide for </a:t>
            </a:r>
            <a:r>
              <a:rPr lang="en-GB" sz="7200" dirty="0" smtClean="0"/>
              <a:t>Teachers</a:t>
            </a:r>
            <a:endParaRPr lang="en-GB" sz="7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88639"/>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342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183" y="125760"/>
            <a:ext cx="7619033" cy="1143000"/>
          </a:xfrm>
        </p:spPr>
        <p:txBody>
          <a:bodyPr/>
          <a:lstStyle/>
          <a:p>
            <a:pPr marL="0" indent="0" algn="ctr">
              <a:buNone/>
            </a:pPr>
            <a:r>
              <a:rPr lang="en-GB" u="sng" dirty="0" smtClean="0"/>
              <a:t>Accelerated Reader books</a:t>
            </a:r>
            <a:endParaRPr lang="en-GB" u="sng"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58" y="116632"/>
            <a:ext cx="10382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145332"/>
            <a:ext cx="7488832" cy="558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1279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183" y="125760"/>
            <a:ext cx="7619033" cy="1143000"/>
          </a:xfrm>
        </p:spPr>
        <p:txBody>
          <a:bodyPr/>
          <a:lstStyle/>
          <a:p>
            <a:pPr marL="0" indent="0" algn="ctr">
              <a:buNone/>
            </a:pPr>
            <a:r>
              <a:rPr lang="en-GB" u="sng" dirty="0" smtClean="0"/>
              <a:t>Accelerated Reader books</a:t>
            </a:r>
            <a:endParaRPr lang="en-GB" u="sng" dirty="0"/>
          </a:p>
        </p:txBody>
      </p:sp>
      <p:sp>
        <p:nvSpPr>
          <p:cNvPr id="3" name="TextBox 2"/>
          <p:cNvSpPr txBox="1"/>
          <p:nvPr/>
        </p:nvSpPr>
        <p:spPr>
          <a:xfrm>
            <a:off x="395536" y="1189243"/>
            <a:ext cx="8512680" cy="646331"/>
          </a:xfrm>
          <a:prstGeom prst="rect">
            <a:avLst/>
          </a:prstGeom>
          <a:noFill/>
        </p:spPr>
        <p:txBody>
          <a:bodyPr wrap="square" rtlCol="0">
            <a:spAutoFit/>
          </a:bodyPr>
          <a:lstStyle/>
          <a:p>
            <a:r>
              <a:rPr lang="en-GB" dirty="0" smtClean="0"/>
              <a:t>We have spent over £10,000 on reading books from children in Year 2 to Year 6. This comprises of brand new books for fiction and non-fiction texts.</a:t>
            </a:r>
            <a:endParaRPr lang="en-GB"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58" y="116632"/>
            <a:ext cx="10382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9592" y="3789040"/>
            <a:ext cx="2842830" cy="369332"/>
          </a:xfrm>
          <a:prstGeom prst="rect">
            <a:avLst/>
          </a:prstGeom>
          <a:noFill/>
        </p:spPr>
        <p:txBody>
          <a:bodyPr wrap="none" rtlCol="0">
            <a:spAutoFit/>
          </a:bodyPr>
          <a:lstStyle/>
          <a:p>
            <a:r>
              <a:rPr lang="en-GB" dirty="0" smtClean="0"/>
              <a:t>Pictures of our new books</a:t>
            </a:r>
            <a:endParaRPr lang="en-GB" dirty="0"/>
          </a:p>
        </p:txBody>
      </p:sp>
    </p:spTree>
    <p:custDataLst>
      <p:tags r:id="rId1"/>
    </p:custDataLst>
    <p:extLst>
      <p:ext uri="{BB962C8B-B14F-4D97-AF65-F5344CB8AC3E}">
        <p14:creationId xmlns:p14="http://schemas.microsoft.com/office/powerpoint/2010/main" val="335899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183" y="125760"/>
            <a:ext cx="7619033" cy="1143000"/>
          </a:xfrm>
        </p:spPr>
        <p:txBody>
          <a:bodyPr/>
          <a:lstStyle/>
          <a:p>
            <a:pPr marL="0" indent="0" algn="ctr">
              <a:buNone/>
            </a:pPr>
            <a:r>
              <a:rPr lang="en-GB" u="sng" dirty="0" smtClean="0"/>
              <a:t>Accelerated Reader books</a:t>
            </a:r>
            <a:endParaRPr lang="en-GB" u="sng"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58" y="116632"/>
            <a:ext cx="10382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072" y="5239272"/>
            <a:ext cx="2802015" cy="153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862" y="5239272"/>
            <a:ext cx="2850316" cy="156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980728"/>
            <a:ext cx="5988643" cy="276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Image result for barking for bagels">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024" y="5239272"/>
            <a:ext cx="700782" cy="10747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3986" y="3431595"/>
            <a:ext cx="32575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descr="Image result for air raid jean may">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79377" y="5239272"/>
            <a:ext cx="726616" cy="112398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harry potter goblet of fire book">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49984" y="4075460"/>
            <a:ext cx="629393" cy="9011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8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183" y="125760"/>
            <a:ext cx="7619033" cy="1143000"/>
          </a:xfrm>
        </p:spPr>
        <p:txBody>
          <a:bodyPr/>
          <a:lstStyle/>
          <a:p>
            <a:pPr marL="0" indent="0" algn="ctr">
              <a:buNone/>
            </a:pPr>
            <a:r>
              <a:rPr lang="en-GB" u="sng" dirty="0" smtClean="0"/>
              <a:t>Accelerated Reader books</a:t>
            </a:r>
            <a:endParaRPr lang="en-GB" u="sng"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58" y="116632"/>
            <a:ext cx="10382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2132856"/>
            <a:ext cx="3273653" cy="1477328"/>
          </a:xfrm>
          <a:prstGeom prst="rect">
            <a:avLst/>
          </a:prstGeom>
          <a:noFill/>
        </p:spPr>
        <p:txBody>
          <a:bodyPr wrap="none" rtlCol="0">
            <a:spAutoFit/>
          </a:bodyPr>
          <a:lstStyle/>
          <a:p>
            <a:r>
              <a:rPr lang="en-GB" dirty="0" smtClean="0"/>
              <a:t>How we will use AR in school</a:t>
            </a:r>
          </a:p>
          <a:p>
            <a:r>
              <a:rPr lang="en-GB" dirty="0" smtClean="0"/>
              <a:t>Timings</a:t>
            </a:r>
          </a:p>
          <a:p>
            <a:r>
              <a:rPr lang="en-GB" dirty="0" smtClean="0"/>
              <a:t>Books</a:t>
            </a:r>
          </a:p>
          <a:p>
            <a:r>
              <a:rPr lang="en-GB" dirty="0" smtClean="0"/>
              <a:t>How books are to be returned</a:t>
            </a:r>
          </a:p>
          <a:p>
            <a:r>
              <a:rPr lang="en-GB" dirty="0" smtClean="0"/>
              <a:t>Reports to use</a:t>
            </a:r>
            <a:endParaRPr lang="en-GB" dirty="0"/>
          </a:p>
        </p:txBody>
      </p:sp>
    </p:spTree>
    <p:custDataLst>
      <p:tags r:id="rId1"/>
    </p:custDataLst>
    <p:extLst>
      <p:ext uri="{BB962C8B-B14F-4D97-AF65-F5344CB8AC3E}">
        <p14:creationId xmlns:p14="http://schemas.microsoft.com/office/powerpoint/2010/main" val="200923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spTree>
    <p:extLst>
      <p:ext uri="{BB962C8B-B14F-4D97-AF65-F5344CB8AC3E}">
        <p14:creationId xmlns:p14="http://schemas.microsoft.com/office/powerpoint/2010/main" val="147315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562" y="122071"/>
            <a:ext cx="7992888" cy="1143000"/>
          </a:xfrm>
        </p:spPr>
        <p:txBody>
          <a:bodyPr/>
          <a:lstStyle/>
          <a:p>
            <a:pPr marL="0" indent="0" algn="ctr">
              <a:buNone/>
            </a:pPr>
            <a:r>
              <a:rPr lang="en-GB" u="sng" dirty="0" smtClean="0"/>
              <a:t>Accelerated Reader quizzes</a:t>
            </a:r>
            <a:endParaRPr lang="en-GB" u="sng" dirty="0"/>
          </a:p>
        </p:txBody>
      </p:sp>
      <p:sp>
        <p:nvSpPr>
          <p:cNvPr id="3" name="TextBox 2"/>
          <p:cNvSpPr txBox="1"/>
          <p:nvPr/>
        </p:nvSpPr>
        <p:spPr>
          <a:xfrm>
            <a:off x="250958" y="1412776"/>
            <a:ext cx="8713530" cy="5355312"/>
          </a:xfrm>
          <a:prstGeom prst="rect">
            <a:avLst/>
          </a:prstGeom>
          <a:noFill/>
        </p:spPr>
        <p:txBody>
          <a:bodyPr wrap="square" rtlCol="0">
            <a:spAutoFit/>
          </a:bodyPr>
          <a:lstStyle/>
          <a:p>
            <a:r>
              <a:rPr lang="en-GB" dirty="0"/>
              <a:t>A quiz </a:t>
            </a:r>
            <a:r>
              <a:rPr lang="en-GB" dirty="0" smtClean="0"/>
              <a:t>is taken after a book has been read. </a:t>
            </a:r>
            <a:endParaRPr lang="en-GB" dirty="0"/>
          </a:p>
          <a:p>
            <a:endParaRPr lang="en-GB" dirty="0"/>
          </a:p>
          <a:p>
            <a:r>
              <a:rPr lang="en-GB" dirty="0"/>
              <a:t>There are usually about </a:t>
            </a:r>
            <a:r>
              <a:rPr lang="en-GB" dirty="0" smtClean="0"/>
              <a:t>10 multiple choice </a:t>
            </a:r>
            <a:r>
              <a:rPr lang="en-GB" dirty="0"/>
              <a:t>questions on the </a:t>
            </a:r>
            <a:r>
              <a:rPr lang="en-GB" dirty="0" smtClean="0"/>
              <a:t>book. </a:t>
            </a:r>
            <a:r>
              <a:rPr lang="en-GB" dirty="0"/>
              <a:t>At the end of the quiz the </a:t>
            </a:r>
            <a:r>
              <a:rPr lang="en-GB" dirty="0" smtClean="0"/>
              <a:t>pupils are </a:t>
            </a:r>
            <a:r>
              <a:rPr lang="en-GB" dirty="0"/>
              <a:t>given a percentage to show them how well they have done. </a:t>
            </a:r>
            <a:r>
              <a:rPr lang="en-GB" dirty="0" smtClean="0"/>
              <a:t>Generally they need a pass rate of 60% or higher to earn the points.</a:t>
            </a:r>
          </a:p>
          <a:p>
            <a:endParaRPr lang="en-GB" dirty="0"/>
          </a:p>
          <a:p>
            <a:r>
              <a:rPr lang="en-GB" dirty="0" smtClean="0"/>
              <a:t>Points are based on pro rata basis depending on how well they do on their reading comprehension quiz. </a:t>
            </a:r>
          </a:p>
          <a:p>
            <a:endParaRPr lang="en-GB" dirty="0"/>
          </a:p>
          <a:p>
            <a:r>
              <a:rPr lang="en-GB" dirty="0" smtClean="0"/>
              <a:t>Some vocabulary practice quizzes can be taken as well.</a:t>
            </a:r>
            <a:endParaRPr lang="en-GB" dirty="0"/>
          </a:p>
          <a:p>
            <a:endParaRPr lang="en-GB" dirty="0"/>
          </a:p>
          <a:p>
            <a:r>
              <a:rPr lang="en-GB" dirty="0"/>
              <a:t>There are some important rules for taking quizzes:</a:t>
            </a:r>
          </a:p>
          <a:p>
            <a:endParaRPr lang="en-GB" dirty="0"/>
          </a:p>
          <a:p>
            <a:r>
              <a:rPr lang="en-GB" dirty="0" smtClean="0">
                <a:solidFill>
                  <a:srgbClr val="7030A0"/>
                </a:solidFill>
              </a:rPr>
              <a:t>1) The quiz should take place within 24 hours of finishing the book if possible.</a:t>
            </a:r>
          </a:p>
          <a:p>
            <a:r>
              <a:rPr lang="en-GB" b="1" u="sng" dirty="0" smtClean="0">
                <a:solidFill>
                  <a:srgbClr val="7030A0"/>
                </a:solidFill>
              </a:rPr>
              <a:t> </a:t>
            </a:r>
            <a:endParaRPr lang="en-GB" dirty="0">
              <a:solidFill>
                <a:srgbClr val="7030A0"/>
              </a:solidFill>
            </a:endParaRPr>
          </a:p>
          <a:p>
            <a:r>
              <a:rPr lang="en-GB" dirty="0" smtClean="0">
                <a:solidFill>
                  <a:srgbClr val="7030A0"/>
                </a:solidFill>
              </a:rPr>
              <a:t>2) A </a:t>
            </a:r>
            <a:r>
              <a:rPr lang="en-GB" dirty="0">
                <a:solidFill>
                  <a:srgbClr val="7030A0"/>
                </a:solidFill>
              </a:rPr>
              <a:t>student cannot take a quiz until they have read the entire text</a:t>
            </a:r>
            <a:r>
              <a:rPr lang="en-GB" dirty="0" smtClean="0">
                <a:solidFill>
                  <a:srgbClr val="7030A0"/>
                </a:solidFill>
              </a:rPr>
              <a:t>.</a:t>
            </a:r>
          </a:p>
          <a:p>
            <a:endParaRPr lang="en-GB" b="1" u="sng" dirty="0">
              <a:solidFill>
                <a:srgbClr val="7030A0"/>
              </a:solidFill>
            </a:endParaRPr>
          </a:p>
          <a:p>
            <a:r>
              <a:rPr lang="en-GB" b="1" dirty="0" smtClean="0">
                <a:solidFill>
                  <a:srgbClr val="7030A0"/>
                </a:solidFill>
              </a:rPr>
              <a:t>3) </a:t>
            </a:r>
            <a:r>
              <a:rPr lang="en-GB" dirty="0" smtClean="0">
                <a:solidFill>
                  <a:srgbClr val="7030A0"/>
                </a:solidFill>
              </a:rPr>
              <a:t>Quizzes </a:t>
            </a:r>
            <a:r>
              <a:rPr lang="en-GB" dirty="0">
                <a:solidFill>
                  <a:srgbClr val="7030A0"/>
                </a:solidFill>
              </a:rPr>
              <a:t>must be done </a:t>
            </a:r>
            <a:r>
              <a:rPr lang="en-GB" dirty="0" smtClean="0">
                <a:solidFill>
                  <a:srgbClr val="7030A0"/>
                </a:solidFill>
              </a:rPr>
              <a:t>individually, </a:t>
            </a:r>
            <a:r>
              <a:rPr lang="en-GB" dirty="0">
                <a:solidFill>
                  <a:srgbClr val="7030A0"/>
                </a:solidFill>
              </a:rPr>
              <a:t>not with anyone’s help.</a:t>
            </a:r>
          </a:p>
          <a:p>
            <a:pPr marL="342900" indent="-342900">
              <a:buAutoNum type="arabicParenR"/>
            </a:pPr>
            <a:endParaRPr lang="en-GB"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5" y="122071"/>
            <a:ext cx="10382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3107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217" y="166470"/>
            <a:ext cx="8043671" cy="584775"/>
          </a:xfrm>
          <a:prstGeom prst="rect">
            <a:avLst/>
          </a:prstGeom>
        </p:spPr>
        <p:txBody>
          <a:bodyPr wrap="square">
            <a:spAutoFit/>
          </a:bodyPr>
          <a:lstStyle/>
          <a:p>
            <a:pPr algn="ctr">
              <a:defRPr/>
            </a:pPr>
            <a:r>
              <a:rPr lang="en-GB" sz="3200" dirty="0">
                <a:latin typeface="+mn-lt"/>
                <a:cs typeface="+mn-cs"/>
              </a:rPr>
              <a:t>How will I know how my child is doing? </a:t>
            </a:r>
          </a:p>
        </p:txBody>
      </p:sp>
      <p:sp>
        <p:nvSpPr>
          <p:cNvPr id="5" name="Rectangle 4"/>
          <p:cNvSpPr/>
          <p:nvPr/>
        </p:nvSpPr>
        <p:spPr>
          <a:xfrm>
            <a:off x="315281" y="930853"/>
            <a:ext cx="8555050" cy="830997"/>
          </a:xfrm>
          <a:prstGeom prst="rect">
            <a:avLst/>
          </a:prstGeom>
        </p:spPr>
        <p:txBody>
          <a:bodyPr wrap="square">
            <a:spAutoFit/>
          </a:bodyPr>
          <a:lstStyle/>
          <a:p>
            <a:pPr marL="342900" indent="-342900">
              <a:buFont typeface="Arial" pitchFamily="34" charset="0"/>
              <a:buChar char="•"/>
              <a:defRPr/>
            </a:pPr>
            <a:r>
              <a:rPr lang="en-GB" sz="2400" dirty="0">
                <a:latin typeface="+mn-lt"/>
                <a:cs typeface="+mn-cs"/>
              </a:rPr>
              <a:t>You can access your child’s AR information in Renaissance Place Home Connect from any web-enabled computer.</a:t>
            </a:r>
          </a:p>
        </p:txBody>
      </p:sp>
      <p:sp>
        <p:nvSpPr>
          <p:cNvPr id="6" name="Rectangle 5"/>
          <p:cNvSpPr/>
          <p:nvPr/>
        </p:nvSpPr>
        <p:spPr>
          <a:xfrm>
            <a:off x="3890764" y="1916832"/>
            <a:ext cx="4787900" cy="1569660"/>
          </a:xfrm>
          <a:prstGeom prst="rect">
            <a:avLst/>
          </a:prstGeom>
        </p:spPr>
        <p:txBody>
          <a:bodyPr>
            <a:spAutoFit/>
          </a:bodyPr>
          <a:lstStyle/>
          <a:p>
            <a:pPr marL="342900" indent="-342900">
              <a:buFont typeface="Arial" pitchFamily="34" charset="0"/>
              <a:buChar char="•"/>
              <a:defRPr/>
            </a:pPr>
            <a:r>
              <a:rPr lang="en-GB" sz="2400" dirty="0">
                <a:latin typeface="+mn-lt"/>
                <a:cs typeface="+mn-cs"/>
              </a:rPr>
              <a:t>Once in the programme, you can view your child’s progress towards targets, points and books read. </a:t>
            </a:r>
          </a:p>
        </p:txBody>
      </p:sp>
      <p:sp>
        <p:nvSpPr>
          <p:cNvPr id="7" name="Rectangle 6"/>
          <p:cNvSpPr/>
          <p:nvPr/>
        </p:nvSpPr>
        <p:spPr>
          <a:xfrm>
            <a:off x="3836988" y="3683000"/>
            <a:ext cx="4787900" cy="1200329"/>
          </a:xfrm>
          <a:prstGeom prst="rect">
            <a:avLst/>
          </a:prstGeom>
        </p:spPr>
        <p:txBody>
          <a:bodyPr>
            <a:spAutoFit/>
          </a:bodyPr>
          <a:lstStyle/>
          <a:p>
            <a:pPr marL="342900" indent="-342900">
              <a:buFont typeface="Arial" pitchFamily="34" charset="0"/>
              <a:buChar char="•"/>
              <a:defRPr/>
            </a:pPr>
            <a:r>
              <a:rPr lang="en-GB" sz="2400" dirty="0">
                <a:latin typeface="+mn-lt"/>
                <a:cs typeface="+mn-cs"/>
              </a:rPr>
              <a:t>You can also access AR </a:t>
            </a:r>
            <a:r>
              <a:rPr lang="en-GB" sz="2400" dirty="0" err="1">
                <a:latin typeface="+mn-lt"/>
                <a:cs typeface="+mn-cs"/>
              </a:rPr>
              <a:t>BookFinder</a:t>
            </a:r>
            <a:r>
              <a:rPr lang="en-GB" sz="2400" dirty="0">
                <a:latin typeface="+mn-lt"/>
                <a:cs typeface="+mn-cs"/>
              </a:rPr>
              <a:t> to search for titles of interest. </a:t>
            </a:r>
          </a:p>
        </p:txBody>
      </p:sp>
      <p:pic>
        <p:nvPicPr>
          <p:cNvPr id="112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620644"/>
            <a:ext cx="3572961" cy="354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1205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6632"/>
            <a:ext cx="606794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7164288" y="2420888"/>
            <a:ext cx="864096" cy="7200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8384" y="2132856"/>
            <a:ext cx="1008112" cy="3970318"/>
          </a:xfrm>
          <a:prstGeom prst="rect">
            <a:avLst/>
          </a:prstGeom>
          <a:noFill/>
        </p:spPr>
        <p:txBody>
          <a:bodyPr wrap="square" rtlCol="0">
            <a:spAutoFit/>
          </a:bodyPr>
          <a:lstStyle/>
          <a:p>
            <a:r>
              <a:rPr lang="en-GB" dirty="0"/>
              <a:t>Last book read and quizzed on. Include % correct and points earned from book.</a:t>
            </a:r>
          </a:p>
        </p:txBody>
      </p:sp>
      <p:cxnSp>
        <p:nvCxnSpPr>
          <p:cNvPr id="6" name="Straight Arrow Connector 5"/>
          <p:cNvCxnSpPr/>
          <p:nvPr/>
        </p:nvCxnSpPr>
        <p:spPr>
          <a:xfrm flipV="1">
            <a:off x="539552" y="2492896"/>
            <a:ext cx="2520280" cy="43204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1916832"/>
            <a:ext cx="1152128" cy="2862322"/>
          </a:xfrm>
          <a:prstGeom prst="rect">
            <a:avLst/>
          </a:prstGeom>
          <a:noFill/>
        </p:spPr>
        <p:txBody>
          <a:bodyPr wrap="square" rtlCol="0">
            <a:spAutoFit/>
          </a:bodyPr>
          <a:lstStyle/>
          <a:p>
            <a:r>
              <a:rPr lang="en-GB" dirty="0"/>
              <a:t>Average quiz score</a:t>
            </a:r>
          </a:p>
          <a:p>
            <a:endParaRPr lang="en-GB" dirty="0"/>
          </a:p>
          <a:p>
            <a:endParaRPr lang="en-GB" dirty="0"/>
          </a:p>
          <a:p>
            <a:r>
              <a:rPr lang="en-GB" dirty="0"/>
              <a:t>Points earned</a:t>
            </a:r>
          </a:p>
          <a:p>
            <a:endParaRPr lang="en-GB" dirty="0"/>
          </a:p>
          <a:p>
            <a:r>
              <a:rPr lang="en-GB" dirty="0"/>
              <a:t>Average book level.</a:t>
            </a:r>
          </a:p>
        </p:txBody>
      </p:sp>
    </p:spTree>
    <p:custDataLst>
      <p:tags r:id="rId1"/>
    </p:custDataLst>
    <p:extLst>
      <p:ext uri="{BB962C8B-B14F-4D97-AF65-F5344CB8AC3E}">
        <p14:creationId xmlns:p14="http://schemas.microsoft.com/office/powerpoint/2010/main" val="235668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90575"/>
            <a:ext cx="8424936" cy="5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87624" y="116632"/>
            <a:ext cx="6840760" cy="523220"/>
          </a:xfrm>
          <a:prstGeom prst="rect">
            <a:avLst/>
          </a:prstGeom>
          <a:noFill/>
        </p:spPr>
        <p:txBody>
          <a:bodyPr wrap="square" rtlCol="0">
            <a:spAutoFit/>
          </a:bodyPr>
          <a:lstStyle/>
          <a:p>
            <a:pPr algn="ctr"/>
            <a:r>
              <a:rPr lang="en-GB" sz="2800" dirty="0"/>
              <a:t>Your child’s bookshelf</a:t>
            </a:r>
          </a:p>
        </p:txBody>
      </p:sp>
    </p:spTree>
    <p:custDataLst>
      <p:tags r:id="rId1"/>
    </p:custDataLst>
    <p:extLst>
      <p:ext uri="{BB962C8B-B14F-4D97-AF65-F5344CB8AC3E}">
        <p14:creationId xmlns:p14="http://schemas.microsoft.com/office/powerpoint/2010/main" val="126442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276" y="116632"/>
            <a:ext cx="8064896" cy="830997"/>
          </a:xfrm>
          <a:prstGeom prst="rect">
            <a:avLst/>
          </a:prstGeom>
          <a:noFill/>
        </p:spPr>
        <p:txBody>
          <a:bodyPr wrap="square" rtlCol="0">
            <a:spAutoFit/>
          </a:bodyPr>
          <a:lstStyle/>
          <a:p>
            <a:pPr algn="ctr"/>
            <a:r>
              <a:rPr lang="en-GB" sz="4800" dirty="0" smtClean="0"/>
              <a:t>www.arbookfind.co.uk</a:t>
            </a:r>
            <a:endParaRPr lang="en-GB" sz="4800" dirty="0"/>
          </a:p>
        </p:txBody>
      </p:sp>
      <p:pic>
        <p:nvPicPr>
          <p:cNvPr id="1741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916262"/>
            <a:ext cx="885825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6046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03619"/>
            <a:ext cx="8136904" cy="1354217"/>
          </a:xfrm>
          <a:prstGeom prst="rect">
            <a:avLst/>
          </a:prstGeom>
          <a:noFill/>
        </p:spPr>
        <p:txBody>
          <a:bodyPr wrap="square" rtlCol="0">
            <a:spAutoFit/>
          </a:bodyPr>
          <a:lstStyle/>
          <a:p>
            <a:pPr algn="ctr"/>
            <a:r>
              <a:rPr lang="en-GB" sz="3200" b="1" u="sng" dirty="0" smtClean="0"/>
              <a:t>The importance of reading</a:t>
            </a:r>
            <a:endParaRPr lang="en-GB" sz="3200" b="1" u="sng" dirty="0"/>
          </a:p>
          <a:p>
            <a:endParaRPr lang="en-GB" sz="3200" dirty="0"/>
          </a:p>
          <a:p>
            <a:endParaRPr lang="en-GB" dirty="0"/>
          </a:p>
        </p:txBody>
      </p:sp>
      <p:pic>
        <p:nvPicPr>
          <p:cNvPr id="1026" name="Picture 2" descr="Image result for importance of rea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264" y="3789040"/>
            <a:ext cx="6624736" cy="29730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mportance of read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7" y="980728"/>
            <a:ext cx="5781675" cy="36957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7890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barriers to rea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3" y="1052736"/>
            <a:ext cx="9136011" cy="504056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child can't rea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1472" y="1916832"/>
            <a:ext cx="2562225" cy="18002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708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116632"/>
            <a:ext cx="3311525" cy="584200"/>
          </a:xfrm>
          <a:prstGeom prst="rect">
            <a:avLst/>
          </a:prstGeom>
          <a:noFill/>
        </p:spPr>
        <p:txBody>
          <a:bodyPr>
            <a:spAutoFit/>
          </a:bodyPr>
          <a:lstStyle/>
          <a:p>
            <a:pPr>
              <a:defRPr/>
            </a:pPr>
            <a:r>
              <a:rPr lang="en-GB" sz="3200" dirty="0">
                <a:latin typeface="+mj-lt"/>
                <a:cs typeface="+mn-cs"/>
              </a:rPr>
              <a:t>Any Questions ?</a:t>
            </a:r>
          </a:p>
        </p:txBody>
      </p:sp>
      <p:pic>
        <p:nvPicPr>
          <p:cNvPr id="18436" name="Picture 4" descr="Image result for famous quotes about rea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570" y="924514"/>
            <a:ext cx="4343053" cy="2963622"/>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Image result for famous quotes about readi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95" y="924514"/>
            <a:ext cx="3600400" cy="2880321"/>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Image result for famous quotes about readi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778" b="11246"/>
          <a:stretch/>
        </p:blipFill>
        <p:spPr bwMode="auto">
          <a:xfrm>
            <a:off x="899592" y="3922060"/>
            <a:ext cx="2466975" cy="2881746"/>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Image result for famous quotes about readi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3968" y="4077072"/>
            <a:ext cx="4662518" cy="26642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056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5192972"/>
            <a:ext cx="2868216" cy="146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548680"/>
            <a:ext cx="8136904" cy="5078313"/>
          </a:xfrm>
          <a:prstGeom prst="rect">
            <a:avLst/>
          </a:prstGeom>
          <a:noFill/>
        </p:spPr>
        <p:txBody>
          <a:bodyPr wrap="square" rtlCol="0">
            <a:spAutoFit/>
          </a:bodyPr>
          <a:lstStyle/>
          <a:p>
            <a:pPr algn="ctr"/>
            <a:r>
              <a:rPr lang="en-GB" sz="3200" b="1" u="sng" dirty="0" smtClean="0"/>
              <a:t>Accelerated Reader </a:t>
            </a:r>
          </a:p>
          <a:p>
            <a:endParaRPr lang="en-GB" sz="3200" dirty="0"/>
          </a:p>
          <a:p>
            <a:r>
              <a:rPr lang="en-GB" sz="3200" b="1" dirty="0" smtClean="0">
                <a:solidFill>
                  <a:srgbClr val="00B050"/>
                </a:solidFill>
              </a:rPr>
              <a:t>Accelerated </a:t>
            </a:r>
            <a:r>
              <a:rPr lang="en-GB" sz="3200" b="1" dirty="0">
                <a:solidFill>
                  <a:srgbClr val="00B050"/>
                </a:solidFill>
              </a:rPr>
              <a:t>Reader </a:t>
            </a:r>
            <a:r>
              <a:rPr lang="en-GB" sz="3200" dirty="0" smtClean="0"/>
              <a:t>is a new program designed to do the following things:</a:t>
            </a:r>
            <a:endParaRPr lang="en-GB" sz="3200" dirty="0"/>
          </a:p>
          <a:p>
            <a:endParaRPr lang="en-GB" sz="3200" dirty="0"/>
          </a:p>
          <a:p>
            <a:r>
              <a:rPr lang="en-GB" sz="3200" dirty="0" smtClean="0">
                <a:solidFill>
                  <a:srgbClr val="7030A0"/>
                </a:solidFill>
              </a:rPr>
              <a:t>1) Find </a:t>
            </a:r>
            <a:r>
              <a:rPr lang="en-GB" sz="3200" dirty="0">
                <a:solidFill>
                  <a:srgbClr val="7030A0"/>
                </a:solidFill>
              </a:rPr>
              <a:t>books that are the right ability for </a:t>
            </a:r>
            <a:r>
              <a:rPr lang="en-GB" sz="3200" dirty="0" smtClean="0">
                <a:solidFill>
                  <a:srgbClr val="7030A0"/>
                </a:solidFill>
              </a:rPr>
              <a:t>the child;</a:t>
            </a:r>
            <a:endParaRPr lang="en-GB" sz="3200" dirty="0">
              <a:solidFill>
                <a:srgbClr val="7030A0"/>
              </a:solidFill>
            </a:endParaRPr>
          </a:p>
          <a:p>
            <a:r>
              <a:rPr lang="en-GB" sz="3200" dirty="0" smtClean="0">
                <a:solidFill>
                  <a:srgbClr val="7030A0"/>
                </a:solidFill>
              </a:rPr>
              <a:t>2) Encourage the </a:t>
            </a:r>
            <a:r>
              <a:rPr lang="en-GB" sz="3200" dirty="0">
                <a:solidFill>
                  <a:srgbClr val="7030A0"/>
                </a:solidFill>
              </a:rPr>
              <a:t>child to read </a:t>
            </a:r>
            <a:r>
              <a:rPr lang="en-GB" sz="3200" dirty="0" smtClean="0">
                <a:solidFill>
                  <a:srgbClr val="7030A0"/>
                </a:solidFill>
              </a:rPr>
              <a:t>more;</a:t>
            </a:r>
            <a:endParaRPr lang="en-GB" sz="3200" dirty="0">
              <a:solidFill>
                <a:srgbClr val="7030A0"/>
              </a:solidFill>
            </a:endParaRPr>
          </a:p>
          <a:p>
            <a:r>
              <a:rPr lang="en-GB" sz="3200" dirty="0" smtClean="0">
                <a:solidFill>
                  <a:srgbClr val="7030A0"/>
                </a:solidFill>
              </a:rPr>
              <a:t>3) Improve the child’s </a:t>
            </a:r>
            <a:r>
              <a:rPr lang="en-GB" sz="3200" dirty="0">
                <a:solidFill>
                  <a:srgbClr val="7030A0"/>
                </a:solidFill>
              </a:rPr>
              <a:t>reading ability.</a:t>
            </a:r>
          </a:p>
          <a:p>
            <a:endParaRPr lang="en-GB" dirty="0"/>
          </a:p>
          <a:p>
            <a:endParaRPr lang="en-GB" dirty="0"/>
          </a:p>
        </p:txBody>
      </p:sp>
    </p:spTree>
    <p:custDataLst>
      <p:tags r:id="rId1"/>
    </p:custDataLst>
    <p:extLst>
      <p:ext uri="{BB962C8B-B14F-4D97-AF65-F5344CB8AC3E}">
        <p14:creationId xmlns:p14="http://schemas.microsoft.com/office/powerpoint/2010/main" val="1070015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marL="0" indent="0" algn="ctr">
              <a:buNone/>
            </a:pPr>
            <a:r>
              <a:rPr lang="en-GB" dirty="0" smtClean="0"/>
              <a:t>Two parts to the program</a:t>
            </a:r>
            <a:endParaRPr lang="en-GB" dirty="0"/>
          </a:p>
        </p:txBody>
      </p:sp>
      <p:pic>
        <p:nvPicPr>
          <p:cNvPr id="4098" name="Picture 2" descr="Image result for star 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188640"/>
            <a:ext cx="1080120" cy="9667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r="1476"/>
          <a:stretch>
            <a:fillRect/>
          </a:stretch>
        </p:blipFill>
        <p:spPr bwMode="auto">
          <a:xfrm>
            <a:off x="1043608" y="1155348"/>
            <a:ext cx="76327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008" y="2204864"/>
            <a:ext cx="9239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08" y="3922568"/>
            <a:ext cx="10382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6636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92" y="188640"/>
            <a:ext cx="8229600" cy="1143000"/>
          </a:xfrm>
        </p:spPr>
        <p:txBody>
          <a:bodyPr/>
          <a:lstStyle/>
          <a:p>
            <a:pPr marL="0" indent="0" algn="ctr">
              <a:buNone/>
            </a:pPr>
            <a:r>
              <a:rPr lang="en-GB" dirty="0" smtClean="0"/>
              <a:t>Star Reading</a:t>
            </a:r>
            <a:endParaRPr lang="en-GB" dirty="0"/>
          </a:p>
        </p:txBody>
      </p:sp>
      <p:sp>
        <p:nvSpPr>
          <p:cNvPr id="3" name="TextBox 2"/>
          <p:cNvSpPr txBox="1"/>
          <p:nvPr/>
        </p:nvSpPr>
        <p:spPr>
          <a:xfrm>
            <a:off x="179512" y="1628800"/>
            <a:ext cx="8280920" cy="4893647"/>
          </a:xfrm>
          <a:prstGeom prst="rect">
            <a:avLst/>
          </a:prstGeom>
          <a:noFill/>
        </p:spPr>
        <p:txBody>
          <a:bodyPr wrap="square" rtlCol="0">
            <a:spAutoFit/>
          </a:bodyPr>
          <a:lstStyle/>
          <a:p>
            <a:r>
              <a:rPr lang="en-GB" sz="2400" dirty="0" smtClean="0">
                <a:solidFill>
                  <a:srgbClr val="FF0000"/>
                </a:solidFill>
              </a:rPr>
              <a:t>Need to discuss here how often children complete this </a:t>
            </a:r>
          </a:p>
          <a:p>
            <a:endParaRPr lang="en-GB" sz="2400" dirty="0">
              <a:solidFill>
                <a:srgbClr val="FF0000"/>
              </a:solidFill>
            </a:endParaRPr>
          </a:p>
          <a:p>
            <a:r>
              <a:rPr lang="en-GB" sz="2400" dirty="0" smtClean="0"/>
              <a:t>At </a:t>
            </a:r>
            <a:r>
              <a:rPr lang="en-GB" sz="2400" dirty="0"/>
              <a:t>the start of the </a:t>
            </a:r>
            <a:r>
              <a:rPr lang="en-GB" sz="2400" dirty="0" smtClean="0"/>
              <a:t>year, some pupils in Year 2 as well as all pupils in Year 3 to Year 6 took </a:t>
            </a:r>
            <a:r>
              <a:rPr lang="en-GB" sz="2400" dirty="0"/>
              <a:t>a </a:t>
            </a:r>
            <a:r>
              <a:rPr lang="en-GB" sz="2400" b="1" dirty="0"/>
              <a:t>Star Test</a:t>
            </a:r>
            <a:r>
              <a:rPr lang="en-GB" sz="2400" dirty="0"/>
              <a:t>, which is a computer-based test that measures a student’s reading ability through a series of 34 questions.</a:t>
            </a:r>
          </a:p>
          <a:p>
            <a:endParaRPr lang="en-GB" sz="2400" dirty="0"/>
          </a:p>
          <a:p>
            <a:r>
              <a:rPr lang="en-GB" sz="2400" dirty="0"/>
              <a:t>Every test for every student is different, and the computer selects different questions for each student dependent on how well they answer the previous questions. Essentially, the computer adapts the test to suit your </a:t>
            </a:r>
            <a:r>
              <a:rPr lang="en-GB" sz="2400" dirty="0" smtClean="0"/>
              <a:t>child.</a:t>
            </a:r>
            <a:endParaRPr lang="en-GB" sz="2400" dirty="0"/>
          </a:p>
          <a:p>
            <a:endParaRPr lang="en-GB" sz="2400" dirty="0"/>
          </a:p>
        </p:txBody>
      </p:sp>
      <p:pic>
        <p:nvPicPr>
          <p:cNvPr id="4098" name="Picture 2" descr="Image result for star 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552" y="71801"/>
            <a:ext cx="1256928" cy="1124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139477"/>
            <a:ext cx="9239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6277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5212"/>
            <a:ext cx="6512511" cy="1143000"/>
          </a:xfrm>
        </p:spPr>
        <p:txBody>
          <a:bodyPr/>
          <a:lstStyle/>
          <a:p>
            <a:pPr marL="0" indent="0">
              <a:buNone/>
            </a:pPr>
            <a:r>
              <a:rPr lang="en-GB" dirty="0"/>
              <a:t>How STAR tests work</a:t>
            </a:r>
            <a:endParaRPr lang="en-GB" dirty="0">
              <a:solidFill>
                <a:srgbClr val="0070C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157192"/>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1484784"/>
            <a:ext cx="8643292" cy="3416320"/>
          </a:xfrm>
          <a:prstGeom prst="rect">
            <a:avLst/>
          </a:prstGeom>
          <a:noFill/>
        </p:spPr>
        <p:txBody>
          <a:bodyPr wrap="square" rtlCol="0">
            <a:spAutoFit/>
          </a:bodyPr>
          <a:lstStyle/>
          <a:p>
            <a:pPr marL="342900" indent="-342900">
              <a:buAutoNum type="arabicParenR"/>
            </a:pPr>
            <a:r>
              <a:rPr lang="en-GB" sz="2400" dirty="0">
                <a:solidFill>
                  <a:srgbClr val="0070C0"/>
                </a:solidFill>
              </a:rPr>
              <a:t>The student </a:t>
            </a:r>
            <a:r>
              <a:rPr lang="en-GB" sz="2400" u="sng" dirty="0" smtClean="0">
                <a:solidFill>
                  <a:srgbClr val="0070C0"/>
                </a:solidFill>
              </a:rPr>
              <a:t>must </a:t>
            </a:r>
            <a:r>
              <a:rPr lang="en-GB" sz="2400" u="sng" dirty="0">
                <a:solidFill>
                  <a:srgbClr val="0070C0"/>
                </a:solidFill>
              </a:rPr>
              <a:t>take their time. </a:t>
            </a:r>
            <a:r>
              <a:rPr lang="en-GB" sz="2400" dirty="0">
                <a:solidFill>
                  <a:srgbClr val="0070C0"/>
                </a:solidFill>
              </a:rPr>
              <a:t>It is recommended that each child should spend </a:t>
            </a:r>
            <a:r>
              <a:rPr lang="en-GB" sz="2400" b="1" u="sng" dirty="0">
                <a:solidFill>
                  <a:srgbClr val="0070C0"/>
                </a:solidFill>
              </a:rPr>
              <a:t>at least</a:t>
            </a:r>
            <a:r>
              <a:rPr lang="en-GB" sz="2400" dirty="0">
                <a:solidFill>
                  <a:srgbClr val="0070C0"/>
                </a:solidFill>
              </a:rPr>
              <a:t> </a:t>
            </a:r>
            <a:r>
              <a:rPr lang="en-GB" sz="2400" i="1" dirty="0">
                <a:solidFill>
                  <a:srgbClr val="0070C0"/>
                </a:solidFill>
              </a:rPr>
              <a:t>20 minutes</a:t>
            </a:r>
            <a:r>
              <a:rPr lang="en-GB" sz="2400" dirty="0">
                <a:solidFill>
                  <a:srgbClr val="0070C0"/>
                </a:solidFill>
              </a:rPr>
              <a:t> on their tests</a:t>
            </a:r>
            <a:r>
              <a:rPr lang="en-GB" sz="2400" dirty="0" smtClean="0">
                <a:solidFill>
                  <a:srgbClr val="0070C0"/>
                </a:solidFill>
              </a:rPr>
              <a:t>.</a:t>
            </a:r>
          </a:p>
          <a:p>
            <a:r>
              <a:rPr lang="en-GB" sz="2400" dirty="0" smtClean="0">
                <a:solidFill>
                  <a:srgbClr val="0070C0"/>
                </a:solidFill>
              </a:rPr>
              <a:t> </a:t>
            </a:r>
          </a:p>
          <a:p>
            <a:r>
              <a:rPr lang="en-GB" sz="2400" dirty="0" smtClean="0">
                <a:solidFill>
                  <a:srgbClr val="0070C0"/>
                </a:solidFill>
              </a:rPr>
              <a:t>2) Students </a:t>
            </a:r>
            <a:r>
              <a:rPr lang="en-GB" sz="2400" dirty="0">
                <a:solidFill>
                  <a:srgbClr val="0070C0"/>
                </a:solidFill>
              </a:rPr>
              <a:t>should not guess answers to questions. Instead, they should wait for the question to time out. This is to ensure the computer is not given a false impression of the student’s reading ability. </a:t>
            </a:r>
            <a:endParaRPr lang="en-GB" sz="2400" dirty="0" smtClean="0">
              <a:solidFill>
                <a:srgbClr val="0070C0"/>
              </a:solidFill>
            </a:endParaRPr>
          </a:p>
          <a:p>
            <a:endParaRPr lang="en-GB" sz="2400" dirty="0">
              <a:solidFill>
                <a:srgbClr val="0070C0"/>
              </a:solidFill>
            </a:endParaRPr>
          </a:p>
          <a:p>
            <a:r>
              <a:rPr lang="en-GB" sz="2400" dirty="0" smtClean="0">
                <a:solidFill>
                  <a:srgbClr val="0070C0"/>
                </a:solidFill>
              </a:rPr>
              <a:t>3) Tests </a:t>
            </a:r>
            <a:r>
              <a:rPr lang="en-GB" sz="2400" dirty="0">
                <a:solidFill>
                  <a:srgbClr val="0070C0"/>
                </a:solidFill>
              </a:rPr>
              <a:t>are done </a:t>
            </a:r>
            <a:r>
              <a:rPr lang="en-GB" sz="2400" dirty="0" smtClean="0">
                <a:solidFill>
                  <a:srgbClr val="0070C0"/>
                </a:solidFill>
              </a:rPr>
              <a:t>independently.</a:t>
            </a:r>
            <a:endParaRPr lang="en-GB" sz="2400" b="1" u="sng" dirty="0">
              <a:solidFill>
                <a:srgbClr val="0070C0"/>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764"/>
            <a:ext cx="9239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333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6632"/>
            <a:ext cx="7632848" cy="657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982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1143000"/>
          </a:xfrm>
        </p:spPr>
        <p:txBody>
          <a:bodyPr>
            <a:noAutofit/>
          </a:bodyPr>
          <a:lstStyle/>
          <a:p>
            <a:pPr marL="0" indent="0" algn="ctr">
              <a:buNone/>
            </a:pPr>
            <a:r>
              <a:rPr lang="en-GB" sz="3200" dirty="0" smtClean="0"/>
              <a:t>ZPD score </a:t>
            </a:r>
            <a:br>
              <a:rPr lang="en-GB" sz="3200" dirty="0" smtClean="0"/>
            </a:br>
            <a:r>
              <a:rPr lang="en-GB" sz="3200" dirty="0" smtClean="0"/>
              <a:t>(Zone of Proximal Development)</a:t>
            </a:r>
            <a:endParaRPr lang="en-GB" sz="3200" dirty="0"/>
          </a:p>
        </p:txBody>
      </p:sp>
      <p:sp>
        <p:nvSpPr>
          <p:cNvPr id="3" name="TextBox 2"/>
          <p:cNvSpPr txBox="1"/>
          <p:nvPr/>
        </p:nvSpPr>
        <p:spPr>
          <a:xfrm>
            <a:off x="3563888" y="1556791"/>
            <a:ext cx="5688632" cy="5386090"/>
          </a:xfrm>
          <a:prstGeom prst="rect">
            <a:avLst/>
          </a:prstGeom>
          <a:noFill/>
        </p:spPr>
        <p:txBody>
          <a:bodyPr wrap="square" rtlCol="0">
            <a:spAutoFit/>
          </a:bodyPr>
          <a:lstStyle/>
          <a:p>
            <a:r>
              <a:rPr lang="en-GB" sz="2000" dirty="0" smtClean="0"/>
              <a:t>After each Star Reading test, children are given a ZPD range, which </a:t>
            </a:r>
            <a:r>
              <a:rPr lang="en-GB" sz="2000" dirty="0"/>
              <a:t>is two numbers that the </a:t>
            </a:r>
            <a:r>
              <a:rPr lang="en-GB" sz="2000" dirty="0" smtClean="0"/>
              <a:t>pupil </a:t>
            </a:r>
            <a:r>
              <a:rPr lang="en-GB" sz="2000" dirty="0"/>
              <a:t>uses to choose their next reading book.</a:t>
            </a:r>
          </a:p>
          <a:p>
            <a:endParaRPr lang="en-GB" sz="2000" dirty="0"/>
          </a:p>
          <a:p>
            <a:r>
              <a:rPr lang="en-GB" sz="2000" dirty="0"/>
              <a:t>The lowest number is the lowest level of book the </a:t>
            </a:r>
            <a:r>
              <a:rPr lang="en-GB" sz="2000" dirty="0" smtClean="0"/>
              <a:t>pupil </a:t>
            </a:r>
            <a:r>
              <a:rPr lang="en-GB" sz="2000" dirty="0"/>
              <a:t>should be choosing.</a:t>
            </a:r>
          </a:p>
          <a:p>
            <a:endParaRPr lang="en-GB" sz="2000" dirty="0"/>
          </a:p>
          <a:p>
            <a:r>
              <a:rPr lang="en-GB" sz="2000" dirty="0"/>
              <a:t>The highest number is the highest level of book the </a:t>
            </a:r>
            <a:r>
              <a:rPr lang="en-GB" sz="2000" dirty="0" smtClean="0"/>
              <a:t>pupil </a:t>
            </a:r>
            <a:r>
              <a:rPr lang="en-GB" sz="2000" dirty="0"/>
              <a:t>should be choosing.</a:t>
            </a:r>
          </a:p>
          <a:p>
            <a:endParaRPr lang="en-GB" sz="2000" dirty="0"/>
          </a:p>
          <a:p>
            <a:r>
              <a:rPr lang="en-GB" sz="2000" dirty="0" smtClean="0"/>
              <a:t>Pupils </a:t>
            </a:r>
            <a:r>
              <a:rPr lang="en-GB" sz="2000" dirty="0"/>
              <a:t>keep a record of all their ZPDs in their </a:t>
            </a:r>
            <a:r>
              <a:rPr lang="en-GB" sz="2000" dirty="0" smtClean="0"/>
              <a:t>planners. </a:t>
            </a:r>
            <a:endParaRPr lang="en-GB" sz="2000" dirty="0"/>
          </a:p>
          <a:p>
            <a:endParaRPr lang="en-GB" sz="2000" dirty="0"/>
          </a:p>
          <a:p>
            <a:r>
              <a:rPr lang="en-GB" sz="2000" dirty="0"/>
              <a:t>A new STAR test takes place every half term, so students can see improvements in their reading ability, but also choose more challenging books. </a:t>
            </a:r>
          </a:p>
          <a:p>
            <a:endParaRPr lang="en-GB" sz="2400" dirty="0"/>
          </a:p>
        </p:txBody>
      </p:sp>
      <p:sp>
        <p:nvSpPr>
          <p:cNvPr id="4" name="TextBox 3"/>
          <p:cNvSpPr txBox="1"/>
          <p:nvPr/>
        </p:nvSpPr>
        <p:spPr>
          <a:xfrm>
            <a:off x="107504" y="1772816"/>
            <a:ext cx="3600400" cy="1107996"/>
          </a:xfrm>
          <a:prstGeom prst="rect">
            <a:avLst/>
          </a:prstGeom>
          <a:noFill/>
        </p:spPr>
        <p:txBody>
          <a:bodyPr wrap="square" rtlCol="0">
            <a:spAutoFit/>
          </a:bodyPr>
          <a:lstStyle/>
          <a:p>
            <a:r>
              <a:rPr lang="en-GB" sz="6600" dirty="0"/>
              <a:t>3.2 – 4.6</a:t>
            </a:r>
          </a:p>
        </p:txBody>
      </p:sp>
      <p:cxnSp>
        <p:nvCxnSpPr>
          <p:cNvPr id="6" name="Straight Arrow Connector 5"/>
          <p:cNvCxnSpPr/>
          <p:nvPr/>
        </p:nvCxnSpPr>
        <p:spPr>
          <a:xfrm flipH="1" flipV="1">
            <a:off x="539552" y="2780928"/>
            <a:ext cx="50405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1580" y="3212976"/>
            <a:ext cx="1512168" cy="646331"/>
          </a:xfrm>
          <a:prstGeom prst="rect">
            <a:avLst/>
          </a:prstGeom>
          <a:noFill/>
        </p:spPr>
        <p:txBody>
          <a:bodyPr wrap="square" rtlCol="0">
            <a:spAutoFit/>
          </a:bodyPr>
          <a:lstStyle/>
          <a:p>
            <a:r>
              <a:rPr lang="en-GB" dirty="0"/>
              <a:t>Lowest number</a:t>
            </a:r>
          </a:p>
        </p:txBody>
      </p:sp>
      <p:cxnSp>
        <p:nvCxnSpPr>
          <p:cNvPr id="9" name="Straight Arrow Connector 8"/>
          <p:cNvCxnSpPr/>
          <p:nvPr/>
        </p:nvCxnSpPr>
        <p:spPr>
          <a:xfrm flipH="1" flipV="1">
            <a:off x="2447764" y="2780928"/>
            <a:ext cx="180020" cy="433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03748" y="3214522"/>
            <a:ext cx="1080120" cy="646331"/>
          </a:xfrm>
          <a:prstGeom prst="rect">
            <a:avLst/>
          </a:prstGeom>
          <a:noFill/>
        </p:spPr>
        <p:txBody>
          <a:bodyPr wrap="square" rtlCol="0">
            <a:spAutoFit/>
          </a:bodyPr>
          <a:lstStyle/>
          <a:p>
            <a:r>
              <a:rPr lang="en-GB" dirty="0"/>
              <a:t>Highest number</a:t>
            </a:r>
          </a:p>
        </p:txBody>
      </p:sp>
      <p:pic>
        <p:nvPicPr>
          <p:cNvPr id="3074" name="Picture 2" descr="Image result for importance of rea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66" y="3860853"/>
            <a:ext cx="2541442" cy="27834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421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116632"/>
            <a:ext cx="6512511" cy="1143000"/>
          </a:xfrm>
        </p:spPr>
        <p:txBody>
          <a:bodyPr/>
          <a:lstStyle/>
          <a:p>
            <a:pPr marL="0" indent="0" algn="ctr">
              <a:buNone/>
            </a:pPr>
            <a:r>
              <a:rPr lang="en-GB" dirty="0" smtClean="0"/>
              <a:t>Reading books</a:t>
            </a:r>
            <a:endParaRPr lang="en-GB" dirty="0"/>
          </a:p>
        </p:txBody>
      </p:sp>
      <p:sp>
        <p:nvSpPr>
          <p:cNvPr id="2" name="TextBox 1"/>
          <p:cNvSpPr txBox="1"/>
          <p:nvPr/>
        </p:nvSpPr>
        <p:spPr>
          <a:xfrm>
            <a:off x="1187624" y="1916832"/>
            <a:ext cx="4636590" cy="369332"/>
          </a:xfrm>
          <a:prstGeom prst="rect">
            <a:avLst/>
          </a:prstGeom>
          <a:noFill/>
        </p:spPr>
        <p:txBody>
          <a:bodyPr wrap="none" rtlCol="0">
            <a:spAutoFit/>
          </a:bodyPr>
          <a:lstStyle/>
          <a:p>
            <a:r>
              <a:rPr lang="en-GB" dirty="0" smtClean="0"/>
              <a:t>Pictures of new books and children reading</a:t>
            </a:r>
            <a:endParaRPr lang="en-GB" dirty="0"/>
          </a:p>
        </p:txBody>
      </p:sp>
    </p:spTree>
    <p:custDataLst>
      <p:tags r:id="rId1"/>
    </p:custDataLst>
    <p:extLst>
      <p:ext uri="{BB962C8B-B14F-4D97-AF65-F5344CB8AC3E}">
        <p14:creationId xmlns:p14="http://schemas.microsoft.com/office/powerpoint/2010/main" val="196121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412</TotalTime>
  <Words>669</Words>
  <Application>Microsoft Office PowerPoint</Application>
  <PresentationFormat>On-screen Show (4:3)</PresentationFormat>
  <Paragraphs>82</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Trebuchet MS</vt:lpstr>
      <vt:lpstr>Slipstream</vt:lpstr>
      <vt:lpstr>Accelerated Reader: A Guide for Teachers</vt:lpstr>
      <vt:lpstr>PowerPoint Presentation</vt:lpstr>
      <vt:lpstr>PowerPoint Presentation</vt:lpstr>
      <vt:lpstr>Two parts to the program</vt:lpstr>
      <vt:lpstr>Star Reading</vt:lpstr>
      <vt:lpstr>How STAR tests work</vt:lpstr>
      <vt:lpstr>PowerPoint Presentation</vt:lpstr>
      <vt:lpstr>ZPD score  (Zone of Proximal Development)</vt:lpstr>
      <vt:lpstr>Reading books</vt:lpstr>
      <vt:lpstr>Accelerated Reader books</vt:lpstr>
      <vt:lpstr>Accelerated Reader books</vt:lpstr>
      <vt:lpstr>Accelerated Reader books</vt:lpstr>
      <vt:lpstr>Accelerated Reader books</vt:lpstr>
      <vt:lpstr>PowerPoint Presentation</vt:lpstr>
      <vt:lpstr>Accelerated Reader quizzes</vt:lpstr>
      <vt:lpstr>PowerPoint Presentation</vt:lpstr>
      <vt:lpstr>PowerPoint Presentation</vt:lpstr>
      <vt:lpstr>PowerPoint Presentation</vt:lpstr>
      <vt:lpstr>PowerPoint Presentation</vt:lpstr>
      <vt:lpstr>PowerPoint Presentation</vt:lpstr>
      <vt:lpstr>PowerPoint Presentation</vt:lpstr>
    </vt:vector>
  </TitlesOfParts>
  <Company>Birmingham BSF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S McFarlane</cp:lastModifiedBy>
  <cp:revision>35</cp:revision>
  <dcterms:created xsi:type="dcterms:W3CDTF">2017-01-16T09:59:25Z</dcterms:created>
  <dcterms:modified xsi:type="dcterms:W3CDTF">2020-12-04T11:30:36Z</dcterms:modified>
</cp:coreProperties>
</file>